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412" r:id="rId3"/>
    <p:sldId id="413" r:id="rId4"/>
    <p:sldId id="415" r:id="rId5"/>
    <p:sldId id="414" r:id="rId6"/>
    <p:sldId id="416" r:id="rId7"/>
    <p:sldId id="418" r:id="rId8"/>
    <p:sldId id="417" r:id="rId9"/>
    <p:sldId id="419" r:id="rId10"/>
    <p:sldId id="270" r:id="rId11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EE2F1"/>
    <a:srgbClr val="FFCCFF"/>
    <a:srgbClr val="FB998F"/>
    <a:srgbClr val="F84E4E"/>
    <a:srgbClr val="E31803"/>
    <a:srgbClr val="F27A6A"/>
    <a:srgbClr val="A31F0D"/>
    <a:srgbClr val="F0F5C1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3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260" y="-90"/>
      </p:cViewPr>
      <p:guideLst>
        <p:guide orient="horz" pos="812"/>
        <p:guide pos="558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04AD0F2-913B-48BC-B072-BBFB3AFD57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B77F1670-9350-4BFB-8DAD-8ADF3F1D3CB9}" type="datetimeFigureOut">
              <a:rPr lang="ru-RU"/>
              <a:pPr>
                <a:defRPr/>
              </a:pPr>
              <a:t>04.12.2022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C4CA036A-C35F-4DFD-A7E2-97C97F5410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493606-49C6-44F7-B734-506E9FF4818F}" type="slidenum">
              <a:rPr lang="ru-RU">
                <a:cs typeface="Arial" charset="0"/>
              </a:rPr>
              <a:pPr/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64F8B-2FD8-4122-A7A5-549CBD7A68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833E0-9554-4BF3-B663-2E614BDD6A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DC892-3D5F-4E7E-8C83-64DC741A16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9F0E1-41C8-4E4C-B8D5-B9F4D044D7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BF6B4-C1D5-4B5B-B344-9A68CD3595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228B3-A0C2-43B2-AA42-DA4C35E180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E179A-16F6-4637-88FB-BF6E7E1CF3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FBE8F-15B2-45CE-9519-47DCEDD70B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96374-AA39-4E92-861B-16BA8E2420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CE448-7CE5-4E02-AAED-21F9A258F7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49BBE-B6A3-4DD7-9CE5-7ED3DA0B5A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91A81E6C-20D7-4D8A-8A15-2298F8B7AA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854075"/>
            <a:ext cx="25400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Прямоугольник 7"/>
          <p:cNvSpPr>
            <a:spLocks noChangeArrowheads="1"/>
          </p:cNvSpPr>
          <p:nvPr/>
        </p:nvSpPr>
        <p:spPr bwMode="auto">
          <a:xfrm flipH="1">
            <a:off x="0" y="2640013"/>
            <a:ext cx="2919413" cy="1538287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 defTabSz="1042988"/>
            <a:endParaRPr lang="ru-RU"/>
          </a:p>
        </p:txBody>
      </p:sp>
      <p:sp>
        <p:nvSpPr>
          <p:cNvPr id="15363" name="Text Box 23"/>
          <p:cNvSpPr txBox="1">
            <a:spLocks noChangeArrowheads="1"/>
          </p:cNvSpPr>
          <p:nvPr/>
        </p:nvSpPr>
        <p:spPr bwMode="auto">
          <a:xfrm>
            <a:off x="250825" y="4397375"/>
            <a:ext cx="4343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latin typeface="Tahoma" pitchFamily="34" charset="0"/>
                <a:cs typeface="Tahoma" pitchFamily="34" charset="0"/>
              </a:rPr>
              <a:t>Борисова Д.А. ПОНБ-524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019425" y="2640013"/>
            <a:ext cx="611028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333333"/>
                </a:solidFill>
              </a:rPr>
              <a:t>Альфред Эрнестович Жалинский</a:t>
            </a:r>
          </a:p>
          <a:p>
            <a:pPr algn="ctr"/>
            <a:r>
              <a:rPr lang="ru-RU" b="1"/>
              <a:t>17 октября 1932 г. – 18 апреля 2012г.</a:t>
            </a:r>
            <a:r>
              <a:rPr lang="ru-RU"/>
              <a:t> </a:t>
            </a:r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2800" y="2989263"/>
            <a:ext cx="2827338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Прямоугольник 5"/>
          <p:cNvSpPr>
            <a:spLocks noChangeArrowheads="1"/>
          </p:cNvSpPr>
          <p:nvPr/>
        </p:nvSpPr>
        <p:spPr bwMode="auto">
          <a:xfrm>
            <a:off x="4678363" y="0"/>
            <a:ext cx="5227637" cy="685800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 defTabSz="1042988"/>
            <a:endParaRPr lang="ru-RU" sz="2100"/>
          </a:p>
        </p:txBody>
      </p:sp>
      <p:sp>
        <p:nvSpPr>
          <p:cNvPr id="25603" name="Text Box 2052"/>
          <p:cNvSpPr txBox="1">
            <a:spLocks noChangeArrowheads="1"/>
          </p:cNvSpPr>
          <p:nvPr/>
        </p:nvSpPr>
        <p:spPr bwMode="auto">
          <a:xfrm>
            <a:off x="4678363" y="3165475"/>
            <a:ext cx="52276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2" descr="C:\Users\Roman\Desktop\concept .jpg"/>
          <p:cNvPicPr>
            <a:picLocks noChangeAspect="1" noChangeArrowheads="1"/>
          </p:cNvPicPr>
          <p:nvPr/>
        </p:nvPicPr>
        <p:blipFill>
          <a:blip r:embed="rId2">
            <a:lum contrast="70000"/>
          </a:blip>
          <a:srcRect/>
          <a:stretch>
            <a:fillRect/>
          </a:stretch>
        </p:blipFill>
        <p:spPr bwMode="auto">
          <a:xfrm>
            <a:off x="158750" y="-19050"/>
            <a:ext cx="9906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8067DB-C3FE-4516-B628-473E9D2AFF0D}" type="slidenum">
              <a:rPr lang="ru-RU" smtClean="0">
                <a:solidFill>
                  <a:schemeClr val="bg2">
                    <a:lumMod val="75000"/>
                  </a:schemeClr>
                </a:solidFill>
              </a:rPr>
              <a:pPr>
                <a:defRPr/>
              </a:pPr>
              <a:t>2</a:t>
            </a:fld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7411" name="Прямоугольник 10"/>
          <p:cNvSpPr>
            <a:spLocks noChangeArrowheads="1"/>
          </p:cNvSpPr>
          <p:nvPr/>
        </p:nvSpPr>
        <p:spPr bwMode="auto">
          <a:xfrm>
            <a:off x="0" y="463550"/>
            <a:ext cx="582613" cy="842963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 defTabSz="1042988"/>
            <a:endParaRPr lang="ru-RU" sz="2100"/>
          </a:p>
        </p:txBody>
      </p:sp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431800"/>
            <a:ext cx="11652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Прямоугольник 3"/>
          <p:cNvSpPr>
            <a:spLocks noChangeArrowheads="1"/>
          </p:cNvSpPr>
          <p:nvPr/>
        </p:nvSpPr>
        <p:spPr bwMode="auto">
          <a:xfrm>
            <a:off x="474663" y="1422400"/>
            <a:ext cx="4662487" cy="237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Альфред Эрнестович Жалинский родился 17 октября 1932 г. в Ростове-на-Дону. Отец А.Э. Жалинского был морским офицером, а мать работала на физическом факультете Ростовского университета.</a:t>
            </a:r>
            <a:endParaRPr lang="ru-RU" sz="2000" b="1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24538" y="1200150"/>
            <a:ext cx="3081337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32" descr="C:\Users\Roman\Desktop\concept .jpg"/>
          <p:cNvPicPr>
            <a:picLocks noChangeAspect="1" noChangeArrowheads="1"/>
          </p:cNvPicPr>
          <p:nvPr/>
        </p:nvPicPr>
        <p:blipFill>
          <a:blip r:embed="rId2">
            <a:lum contrast="70000"/>
          </a:blip>
          <a:srcRect/>
          <a:stretch>
            <a:fillRect/>
          </a:stretch>
        </p:blipFill>
        <p:spPr bwMode="auto">
          <a:xfrm>
            <a:off x="0" y="315913"/>
            <a:ext cx="9906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A9EB0C-B753-4687-A4E6-115A119991C6}" type="slidenum">
              <a:rPr lang="ru-RU" smtClean="0">
                <a:solidFill>
                  <a:schemeClr val="bg2">
                    <a:lumMod val="75000"/>
                  </a:schemeClr>
                </a:solidFill>
              </a:rPr>
              <a:pPr>
                <a:defRPr/>
              </a:pPr>
              <a:t>3</a:t>
            </a:fld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8435" name="Прямоугольник 10"/>
          <p:cNvSpPr>
            <a:spLocks noChangeArrowheads="1"/>
          </p:cNvSpPr>
          <p:nvPr/>
        </p:nvSpPr>
        <p:spPr bwMode="auto">
          <a:xfrm>
            <a:off x="0" y="463550"/>
            <a:ext cx="582613" cy="842963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 defTabSz="1042988"/>
            <a:endParaRPr lang="ru-RU" sz="2100"/>
          </a:p>
        </p:txBody>
      </p:sp>
      <p:pic>
        <p:nvPicPr>
          <p:cNvPr id="1843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431800"/>
            <a:ext cx="11652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Прямоугольник 1"/>
          <p:cNvSpPr>
            <a:spLocks noChangeArrowheads="1"/>
          </p:cNvSpPr>
          <p:nvPr/>
        </p:nvSpPr>
        <p:spPr bwMode="auto">
          <a:xfrm>
            <a:off x="290513" y="1544638"/>
            <a:ext cx="485457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1">
                <a:solidFill>
                  <a:srgbClr val="3333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После завершения средней школы в 1950 г. поступил на юридический факультет Ростовского государственного университета, который в 1955 г. окончил с отличием.</a:t>
            </a:r>
            <a:br>
              <a:rPr lang="ru-RU" sz="1800" b="1">
                <a:solidFill>
                  <a:srgbClr val="3333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800" b="1">
                <a:solidFill>
                  <a:srgbClr val="3333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После окончания университета А.Э. Жалинский в течение 3 лет преподавал в Новочеркасской школе милиции, а в 1960 г. он поступил в аспирантуру юридического факультета МГУ им. М.В. Ломоносова на кафедру криминалистики, где под руководством профессора А.Н. Васильева защитил кандидатскую диссертацию на тему «Освидетельствование в советском уголовном процессе».</a:t>
            </a:r>
            <a:br>
              <a:rPr lang="ru-RU" sz="1800" b="1">
                <a:solidFill>
                  <a:srgbClr val="3333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sz="18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8438" name="Picture 2" descr="В МГУ могут появиться два новых факультета.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5088" y="2259013"/>
            <a:ext cx="4227512" cy="281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32" descr="C:\Users\Roman\Desktop\concept .jpg"/>
          <p:cNvPicPr>
            <a:picLocks noChangeAspect="1" noChangeArrowheads="1"/>
          </p:cNvPicPr>
          <p:nvPr/>
        </p:nvPicPr>
        <p:blipFill>
          <a:blip r:embed="rId2">
            <a:lum contrast="70000"/>
          </a:blip>
          <a:srcRect/>
          <a:stretch>
            <a:fillRect/>
          </a:stretch>
        </p:blipFill>
        <p:spPr bwMode="auto">
          <a:xfrm>
            <a:off x="158750" y="-19050"/>
            <a:ext cx="9906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B9CCED-A906-4050-A893-79F67591F552}" type="slidenum">
              <a:rPr lang="ru-RU" smtClean="0">
                <a:solidFill>
                  <a:schemeClr val="bg2">
                    <a:lumMod val="75000"/>
                  </a:schemeClr>
                </a:solidFill>
              </a:rPr>
              <a:pPr>
                <a:defRPr/>
              </a:pPr>
              <a:t>4</a:t>
            </a:fld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9459" name="Прямоугольник 10"/>
          <p:cNvSpPr>
            <a:spLocks noChangeArrowheads="1"/>
          </p:cNvSpPr>
          <p:nvPr/>
        </p:nvSpPr>
        <p:spPr bwMode="auto">
          <a:xfrm>
            <a:off x="0" y="463550"/>
            <a:ext cx="582613" cy="842963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 defTabSz="1042988"/>
            <a:endParaRPr lang="ru-RU" sz="2100"/>
          </a:p>
        </p:txBody>
      </p:sp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431800"/>
            <a:ext cx="11652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36550" y="1454150"/>
            <a:ext cx="9232900" cy="44624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Альфред </a:t>
            </a:r>
            <a:r>
              <a:rPr lang="ru-RU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Жалинский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занимался наукой и преподавал: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 Львовском государственном университете,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ВНИИ МВД СССР,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Академии МВД СССР,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Финансовой академии,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Высшей школе экономики. </a:t>
            </a:r>
          </a:p>
          <a:p>
            <a:pPr algn="just">
              <a:defRPr/>
            </a:pPr>
            <a:endParaRPr lang="ru-RU" sz="20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 исследовал специальное предупреждение преступности, закономерности развития предупредительных процессов в сфере борьбы с преступностью, проблемы социально-правового мышления. Им представлено системное описание профессиональной юридической деятельности. Значителен объем его работ по толкованию уголовно-правовых норм, в частности о целях и видах наказания, экономических и должностных преступлениях.</a:t>
            </a: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32" descr="C:\Users\Roman\Desktop\concept .jpg"/>
          <p:cNvPicPr>
            <a:picLocks noChangeAspect="1" noChangeArrowheads="1"/>
          </p:cNvPicPr>
          <p:nvPr/>
        </p:nvPicPr>
        <p:blipFill>
          <a:blip r:embed="rId2">
            <a:lum contrast="70000"/>
          </a:blip>
          <a:srcRect/>
          <a:stretch>
            <a:fillRect/>
          </a:stretch>
        </p:blipFill>
        <p:spPr bwMode="auto">
          <a:xfrm>
            <a:off x="290513" y="117475"/>
            <a:ext cx="9906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5798EA-6B41-443C-A7D5-1108000888A5}" type="slidenum">
              <a:rPr lang="ru-RU" smtClean="0">
                <a:solidFill>
                  <a:schemeClr val="bg2">
                    <a:lumMod val="75000"/>
                  </a:schemeClr>
                </a:solidFill>
              </a:rPr>
              <a:pPr>
                <a:defRPr/>
              </a:pPr>
              <a:t>5</a:t>
            </a:fld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0483" name="Прямоугольник 10"/>
          <p:cNvSpPr>
            <a:spLocks noChangeArrowheads="1"/>
          </p:cNvSpPr>
          <p:nvPr/>
        </p:nvSpPr>
        <p:spPr bwMode="auto">
          <a:xfrm>
            <a:off x="0" y="463550"/>
            <a:ext cx="582613" cy="842963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 defTabSz="1042988"/>
            <a:endParaRPr lang="ru-RU" sz="2100"/>
          </a:p>
        </p:txBody>
      </p:sp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431800"/>
            <a:ext cx="11652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Прямоугольник 1"/>
          <p:cNvSpPr>
            <a:spLocks noChangeArrowheads="1"/>
          </p:cNvSpPr>
          <p:nvPr/>
        </p:nvSpPr>
        <p:spPr bwMode="auto">
          <a:xfrm>
            <a:off x="387350" y="1354138"/>
            <a:ext cx="4370388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1">
                <a:solidFill>
                  <a:srgbClr val="3333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конца 80-х годов XX века А.Э. Жалинский начинает активно совершенствовать свои знания в области немецкого языка и все больше внимания уделять изучению европейского уголовного права, особенно немецкого.</a:t>
            </a:r>
          </a:p>
          <a:p>
            <a:r>
              <a:rPr lang="ru-RU" sz="1800" b="1">
                <a:solidFill>
                  <a:srgbClr val="3333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1992 г. он в качестве стипендиата Общества Макса Планка (ФРГ) участвовал в масштабном проекте о возмещении вреда в уголовном праве Института международного и иностранного уголовного права г. Фрайбурга. </a:t>
            </a:r>
          </a:p>
          <a:p>
            <a:r>
              <a:rPr lang="ru-RU" sz="1800" b="1">
                <a:solidFill>
                  <a:srgbClr val="3333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поддержке Министерства юстиции ФРГ он разрабатывал вопросы сравнительного уголовного права России и Германии.</a:t>
            </a:r>
            <a:endParaRPr lang="ru-RU" sz="18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/>
            <a:endParaRPr lang="ru-RU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048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51488" y="1654175"/>
            <a:ext cx="3795712" cy="379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32" descr="C:\Users\Roman\Desktop\concept .jpg"/>
          <p:cNvPicPr>
            <a:picLocks noChangeAspect="1" noChangeArrowheads="1"/>
          </p:cNvPicPr>
          <p:nvPr/>
        </p:nvPicPr>
        <p:blipFill>
          <a:blip r:embed="rId2">
            <a:lum contrast="70000"/>
          </a:blip>
          <a:srcRect/>
          <a:stretch>
            <a:fillRect/>
          </a:stretch>
        </p:blipFill>
        <p:spPr bwMode="auto">
          <a:xfrm>
            <a:off x="158750" y="-19050"/>
            <a:ext cx="9906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74F20-3385-4024-AA3D-C4E0E990EC32}" type="slidenum">
              <a:rPr lang="ru-RU" smtClean="0">
                <a:solidFill>
                  <a:schemeClr val="bg2">
                    <a:lumMod val="75000"/>
                  </a:schemeClr>
                </a:solidFill>
              </a:rPr>
              <a:pPr>
                <a:defRPr/>
              </a:pPr>
              <a:t>6</a:t>
            </a:fld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1507" name="Прямоугольник 10"/>
          <p:cNvSpPr>
            <a:spLocks noChangeArrowheads="1"/>
          </p:cNvSpPr>
          <p:nvPr/>
        </p:nvSpPr>
        <p:spPr bwMode="auto">
          <a:xfrm>
            <a:off x="0" y="463550"/>
            <a:ext cx="582613" cy="842963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 defTabSz="1042988"/>
            <a:endParaRPr lang="ru-RU" sz="2100"/>
          </a:p>
        </p:txBody>
      </p:sp>
      <p:pic>
        <p:nvPicPr>
          <p:cNvPr id="2150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431800"/>
            <a:ext cx="11652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Прямоугольник 1"/>
          <p:cNvSpPr>
            <a:spLocks noChangeArrowheads="1"/>
          </p:cNvSpPr>
          <p:nvPr/>
        </p:nvSpPr>
        <p:spPr bwMode="auto">
          <a:xfrm>
            <a:off x="747713" y="1527175"/>
            <a:ext cx="8580437" cy="261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>
                <a:solidFill>
                  <a:srgbClr val="3333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Много внимания А.Э. Жалинский уделял исследованию проблем преодоления экономических преступлений. Блестяще изучив экономическую ситуацию в стране на переходном этапе ее развития, он показал, во-первых, в чем и при каких обстоятельствах проявляется криминогенность предпринимательской деятельности, а во-вторых, где и как эта сфера сама нуждается в защите с использованием уголовно-правовых средств.</a:t>
            </a:r>
            <a:endParaRPr lang="ru-RU" sz="20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/>
            <a:endParaRPr lang="ru-RU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1510" name="Picture 2" descr="Преступления в сфере экономики - как наказывают бизнесменов в суд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60875" y="3671888"/>
            <a:ext cx="4024313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32" descr="C:\Users\Roman\Desktop\concept .jpg"/>
          <p:cNvPicPr>
            <a:picLocks noChangeAspect="1" noChangeArrowheads="1"/>
          </p:cNvPicPr>
          <p:nvPr/>
        </p:nvPicPr>
        <p:blipFill>
          <a:blip r:embed="rId2">
            <a:lum contrast="70000"/>
          </a:blip>
          <a:srcRect/>
          <a:stretch>
            <a:fillRect/>
          </a:stretch>
        </p:blipFill>
        <p:spPr bwMode="auto">
          <a:xfrm>
            <a:off x="158750" y="-19050"/>
            <a:ext cx="9906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E146C2-B50D-4AD1-81B3-B36F3C01082A}" type="slidenum">
              <a:rPr lang="ru-RU" smtClean="0">
                <a:solidFill>
                  <a:schemeClr val="bg2">
                    <a:lumMod val="75000"/>
                  </a:schemeClr>
                </a:solidFill>
              </a:rPr>
              <a:pPr>
                <a:defRPr/>
              </a:pPr>
              <a:t>7</a:t>
            </a:fld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2531" name="Прямоугольник 10"/>
          <p:cNvSpPr>
            <a:spLocks noChangeArrowheads="1"/>
          </p:cNvSpPr>
          <p:nvPr/>
        </p:nvSpPr>
        <p:spPr bwMode="auto">
          <a:xfrm>
            <a:off x="0" y="463550"/>
            <a:ext cx="582613" cy="842963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 defTabSz="1042988"/>
            <a:endParaRPr lang="ru-RU" sz="2100"/>
          </a:p>
        </p:txBody>
      </p:sp>
      <p:pic>
        <p:nvPicPr>
          <p:cNvPr id="2253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431800"/>
            <a:ext cx="11652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Прямоугольник 1"/>
          <p:cNvSpPr>
            <a:spLocks noChangeArrowheads="1"/>
          </p:cNvSpPr>
          <p:nvPr/>
        </p:nvSpPr>
        <p:spPr bwMode="auto">
          <a:xfrm>
            <a:off x="604838" y="1244600"/>
            <a:ext cx="8580437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800" b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составе рабочей группы Альфред Жалинский участвовал в разработке Уголовного кодекса (УК) России и поправок к нему, давал заключения на заседаниях Конституционного Суда по жалобам и обращениям граждан по вопросам несоответствия УК Конституции РФ, участвовал в работе Общественной палаты при Президенте России.</a:t>
            </a:r>
            <a:endParaRPr lang="ru-RU" sz="18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/>
            <a:endParaRPr lang="ru-RU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253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8225" y="3054350"/>
            <a:ext cx="4830763" cy="314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32" descr="C:\Users\Roman\Desktop\concept .jpg"/>
          <p:cNvPicPr>
            <a:picLocks noChangeAspect="1" noChangeArrowheads="1"/>
          </p:cNvPicPr>
          <p:nvPr/>
        </p:nvPicPr>
        <p:blipFill>
          <a:blip r:embed="rId2">
            <a:lum contrast="70000"/>
          </a:blip>
          <a:srcRect/>
          <a:stretch>
            <a:fillRect/>
          </a:stretch>
        </p:blipFill>
        <p:spPr bwMode="auto">
          <a:xfrm>
            <a:off x="122238" y="0"/>
            <a:ext cx="9906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9C5CB8-8430-4D23-994F-3B3E1E1E0BF6}" type="slidenum">
              <a:rPr lang="ru-RU" smtClean="0">
                <a:solidFill>
                  <a:schemeClr val="bg2">
                    <a:lumMod val="75000"/>
                  </a:schemeClr>
                </a:solidFill>
              </a:rPr>
              <a:pPr>
                <a:defRPr/>
              </a:pPr>
              <a:t>8</a:t>
            </a:fld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3555" name="Прямоугольник 10"/>
          <p:cNvSpPr>
            <a:spLocks noChangeArrowheads="1"/>
          </p:cNvSpPr>
          <p:nvPr/>
        </p:nvSpPr>
        <p:spPr bwMode="auto">
          <a:xfrm>
            <a:off x="0" y="463550"/>
            <a:ext cx="582613" cy="842963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 defTabSz="1042988"/>
            <a:endParaRPr lang="ru-RU" sz="2100"/>
          </a:p>
        </p:txBody>
      </p:sp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431800"/>
            <a:ext cx="11652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Прямоугольник 4"/>
          <p:cNvSpPr>
            <a:spLocks noChangeArrowheads="1"/>
          </p:cNvSpPr>
          <p:nvPr/>
        </p:nvSpPr>
        <p:spPr bwMode="auto">
          <a:xfrm>
            <a:off x="825500" y="1225550"/>
            <a:ext cx="551497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1">
                <a:latin typeface="Times New Roman" pitchFamily="18" charset="0"/>
                <a:cs typeface="Times New Roman" pitchFamily="18" charset="0"/>
              </a:rPr>
              <a:t>К 75 юбилею А.Э. Жалинского доктор юр. Наук, профессор, начальник кафедры уголовно-правовых дисциплин и организатор профилактики преступлений Академии управления МВД России В.Ф. Цепелев писал:</a:t>
            </a:r>
          </a:p>
          <a:p>
            <a:endParaRPr lang="ru-RU" sz="18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«Отмеченные плоды творческого труда А.Э. Жалинского свидетельствуют</a:t>
            </a:r>
            <a:r>
              <a:rPr lang="ru-RU" sz="1800" b="1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>
                <a:latin typeface="Times New Roman" pitchFamily="18" charset="0"/>
                <a:cs typeface="Times New Roman" pitchFamily="18" charset="0"/>
              </a:rPr>
            </a:br>
            <a:r>
              <a:rPr lang="ru-RU" sz="1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 том, что он несомненно является одним из ярчайших представителей как науки уголовного права и криминологии, так и юридической науки в целом. Энциклопедические познания, аналитический ум и эмоциональность позволяют ему воспринимать и оценивать происходящие социальные и криминальные процессы комплексно и системно. Можно сказать, что в его жизни настала пора мудрости.»</a:t>
            </a:r>
            <a:endParaRPr lang="ru-RU" sz="18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2388" y="1149350"/>
            <a:ext cx="2919412" cy="41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1762FB-29D3-4B56-AE58-C1FFCE260580}" type="slidenum">
              <a:rPr lang="ru-RU" smtClean="0">
                <a:cs typeface="Arial" charset="0"/>
              </a:rPr>
              <a:pPr/>
              <a:t>9</a:t>
            </a:fld>
            <a:endParaRPr lang="ru-RU" smtClean="0">
              <a:cs typeface="Arial" charset="0"/>
            </a:endParaRPr>
          </a:p>
        </p:txBody>
      </p:sp>
      <p:sp>
        <p:nvSpPr>
          <p:cNvPr id="24578" name="Прямоугольник 2"/>
          <p:cNvSpPr>
            <a:spLocks noChangeArrowheads="1"/>
          </p:cNvSpPr>
          <p:nvPr/>
        </p:nvSpPr>
        <p:spPr bwMode="auto">
          <a:xfrm>
            <a:off x="0" y="463550"/>
            <a:ext cx="582613" cy="842963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 defTabSz="1042988"/>
            <a:endParaRPr lang="ru-RU" sz="210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431800"/>
            <a:ext cx="11652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182563" y="1908175"/>
            <a:ext cx="5827712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800" b="1">
                <a:solidFill>
                  <a:srgbClr val="333333"/>
                </a:solidFill>
                <a:latin typeface="Times New Roman" pitchFamily="18" charset="0"/>
              </a:rPr>
              <a:t>А.Э. Жалинский опубликовал более 350 научных работ, многие из которых считаются теперь классикой не только в криминалистической, уголовно-процессуальной, уголовно-правовой и криминологической науках, но в области социологии и теории права. </a:t>
            </a:r>
            <a:endParaRPr lang="ru-RU" b="1"/>
          </a:p>
        </p:txBody>
      </p:sp>
      <p:sp>
        <p:nvSpPr>
          <p:cNvPr id="24581" name="TextBox 5"/>
          <p:cNvSpPr txBox="1">
            <a:spLocks noChangeArrowheads="1"/>
          </p:cNvSpPr>
          <p:nvPr/>
        </p:nvSpPr>
        <p:spPr bwMode="auto">
          <a:xfrm>
            <a:off x="290513" y="3762375"/>
            <a:ext cx="5969000" cy="244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>
                <a:solidFill>
                  <a:srgbClr val="3333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своих ответах на вопросы анкеты Саратовского центра по исследованию организованной преступности и коррупции в 2004 г. А.Э. Жалинский указал, что самой счастливой датой в жизни считал рождение своих детей, главными увлечениями для него были книги и собаки, не занимался рыбалкой и никогда не охотился, а главным качество ученого называл элементарную совесть.</a:t>
            </a:r>
            <a:endParaRPr lang="ru-RU" sz="18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458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59513" y="1768475"/>
            <a:ext cx="3081337" cy="41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9906</TotalTime>
  <Words>505</Words>
  <Application>Microsoft Office PowerPoint</Application>
  <PresentationFormat>Лист A4 (210x297 мм)</PresentationFormat>
  <Paragraphs>33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Tahoma</vt:lpstr>
      <vt:lpstr>Times New Roman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Кошик</dc:creator>
  <cp:lastModifiedBy>Ольга</cp:lastModifiedBy>
  <cp:revision>308</cp:revision>
  <dcterms:created xsi:type="dcterms:W3CDTF">2003-02-28T13:27:04Z</dcterms:created>
  <dcterms:modified xsi:type="dcterms:W3CDTF">2022-12-04T14:54:25Z</dcterms:modified>
</cp:coreProperties>
</file>