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8" r:id="rId2"/>
    <p:sldId id="257" r:id="rId3"/>
    <p:sldId id="266" r:id="rId4"/>
    <p:sldId id="260" r:id="rId5"/>
    <p:sldId id="258" r:id="rId6"/>
    <p:sldId id="267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52EB5-F782-4A0C-A21C-F0AA4AACEC9F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7668-8F6C-4FB4-B8C8-9C1993AF5C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071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B4F20C5-343F-447E-95CE-BEBA09498CF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5197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22041" indent="0" algn="ctr">
              <a:buNone/>
              <a:defRPr/>
            </a:lvl2pPr>
            <a:lvl3pPr marL="844083" indent="0" algn="ctr">
              <a:buNone/>
              <a:defRPr/>
            </a:lvl3pPr>
            <a:lvl4pPr marL="1266124" indent="0" algn="ctr">
              <a:buNone/>
              <a:defRPr/>
            </a:lvl4pPr>
            <a:lvl5pPr marL="1688165" indent="0" algn="ctr">
              <a:buNone/>
              <a:defRPr/>
            </a:lvl5pPr>
            <a:lvl6pPr marL="2110207" indent="0" algn="ctr">
              <a:buNone/>
              <a:defRPr/>
            </a:lvl6pPr>
            <a:lvl7pPr marL="2532248" indent="0" algn="ctr">
              <a:buNone/>
              <a:defRPr/>
            </a:lvl7pPr>
            <a:lvl8pPr marL="2954289" indent="0" algn="ctr">
              <a:buNone/>
              <a:defRPr/>
            </a:lvl8pPr>
            <a:lvl9pPr marL="3376331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fld id="{BE741858-E3CA-4C30-9D94-B3E7454F7347}" type="slidenum">
              <a:rPr lang="ru-RU" smtClean="0">
                <a:solidFill>
                  <a:srgbClr val="000000"/>
                </a:solidFill>
              </a:rPr>
              <a:pPr defTabSz="844083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12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fld id="{4DE355F6-8B83-4D65-896D-3EEBFD751116}" type="slidenum">
              <a:rPr lang="ru-RU" smtClean="0">
                <a:solidFill>
                  <a:srgbClr val="000000"/>
                </a:solidFill>
              </a:rPr>
              <a:pPr defTabSz="844083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141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88623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fld id="{3ECA39E0-91F1-4BC9-BE67-AB32F1E71E63}" type="slidenum">
              <a:rPr lang="ru-RU" smtClean="0">
                <a:solidFill>
                  <a:srgbClr val="000000"/>
                </a:solidFill>
              </a:rPr>
              <a:pPr defTabSz="844083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0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fld id="{C3933E49-F42B-4B24-8ECA-067FDC6D3F0A}" type="slidenum">
              <a:rPr lang="ru-RU" smtClean="0">
                <a:solidFill>
                  <a:srgbClr val="000000"/>
                </a:solidFill>
              </a:rPr>
              <a:pPr defTabSz="844083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41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fld id="{81DD68EA-4154-45CC-BBE3-438B7F56B3E5}" type="slidenum">
              <a:rPr lang="ru-RU" smtClean="0">
                <a:solidFill>
                  <a:srgbClr val="000000"/>
                </a:solidFill>
              </a:rPr>
              <a:pPr defTabSz="844083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1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5862" cy="4114800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2338" y="1981200"/>
            <a:ext cx="3815862" cy="4114800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fld id="{B269AF0C-A13A-461F-987E-CD43E91FF7F6}" type="slidenum">
              <a:rPr lang="ru-RU" smtClean="0">
                <a:solidFill>
                  <a:srgbClr val="000000"/>
                </a:solidFill>
              </a:rPr>
              <a:pPr defTabSz="844083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344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fld id="{020306DE-A36F-4B98-B5B7-872FDA113A29}" type="slidenum">
              <a:rPr lang="ru-RU" smtClean="0">
                <a:solidFill>
                  <a:srgbClr val="000000"/>
                </a:solidFill>
              </a:rPr>
              <a:pPr defTabSz="844083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6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fld id="{D233BCCF-00E1-43E0-A013-7B74FDB6F766}" type="slidenum">
              <a:rPr lang="ru-RU" smtClean="0">
                <a:solidFill>
                  <a:srgbClr val="000000"/>
                </a:solidFill>
              </a:rPr>
              <a:pPr defTabSz="844083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509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fld id="{027F3A33-6A4A-4395-8324-C6DCD486F135}" type="slidenum">
              <a:rPr lang="ru-RU" smtClean="0">
                <a:solidFill>
                  <a:srgbClr val="000000"/>
                </a:solidFill>
              </a:rPr>
              <a:pPr defTabSz="844083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038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fld id="{C1DF35FE-C004-4173-8268-FCF9B3B392AF}" type="slidenum">
              <a:rPr lang="ru-RU" smtClean="0">
                <a:solidFill>
                  <a:srgbClr val="000000"/>
                </a:solidFill>
              </a:rPr>
              <a:pPr defTabSz="844083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969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fld id="{CD75E57B-67AF-45F9-A9C5-5C088F397C07}" type="slidenum">
              <a:rPr lang="ru-RU" smtClean="0">
                <a:solidFill>
                  <a:srgbClr val="000000"/>
                </a:solidFill>
              </a:rPr>
              <a:pPr defTabSz="844083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9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92"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92"/>
            </a:lvl1pPr>
          </a:lstStyle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fld id="{28654A06-2576-4317-9918-DE5666745605}" type="slidenum">
              <a:rPr lang="ru-RU" smtClean="0">
                <a:solidFill>
                  <a:srgbClr val="000000"/>
                </a:solidFill>
              </a:rPr>
              <a:pPr defTabSz="844083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30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Arial" charset="0"/>
        </a:defRPr>
      </a:lvl5pPr>
      <a:lvl6pPr marL="422041" algn="ctr" rtl="0" fontAlgn="base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Arial" charset="0"/>
        </a:defRPr>
      </a:lvl6pPr>
      <a:lvl7pPr marL="844083" algn="ctr" rtl="0" fontAlgn="base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Arial" charset="0"/>
        </a:defRPr>
      </a:lvl7pPr>
      <a:lvl8pPr marL="1266124" algn="ctr" rtl="0" fontAlgn="base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Arial" charset="0"/>
        </a:defRPr>
      </a:lvl8pPr>
      <a:lvl9pPr marL="1688165" algn="ctr" rtl="0" fontAlgn="base">
        <a:spcBef>
          <a:spcPct val="0"/>
        </a:spcBef>
        <a:spcAft>
          <a:spcPct val="0"/>
        </a:spcAft>
        <a:defRPr sz="4062">
          <a:solidFill>
            <a:schemeClr val="tx2"/>
          </a:solidFill>
          <a:latin typeface="Arial" charset="0"/>
        </a:defRPr>
      </a:lvl9pPr>
    </p:titleStyle>
    <p:bodyStyle>
      <a:lvl1pPr marL="316531" indent="-316531" algn="l" rtl="0" fontAlgn="base">
        <a:spcBef>
          <a:spcPct val="20000"/>
        </a:spcBef>
        <a:spcAft>
          <a:spcPct val="0"/>
        </a:spcAft>
        <a:buChar char="•"/>
        <a:defRPr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fontAlgn="base">
        <a:spcBef>
          <a:spcPct val="20000"/>
        </a:spcBef>
        <a:spcAft>
          <a:spcPct val="0"/>
        </a:spcAft>
        <a:buChar char="–"/>
        <a:defRPr sz="2585">
          <a:solidFill>
            <a:schemeClr val="tx1"/>
          </a:solidFill>
          <a:latin typeface="+mn-lt"/>
        </a:defRPr>
      </a:lvl2pPr>
      <a:lvl3pPr marL="1055103" indent="-211021" algn="l" rtl="0" fontAlgn="base">
        <a:spcBef>
          <a:spcPct val="20000"/>
        </a:spcBef>
        <a:spcAft>
          <a:spcPct val="0"/>
        </a:spcAft>
        <a:buChar char="•"/>
        <a:defRPr sz="2215">
          <a:solidFill>
            <a:schemeClr val="tx1"/>
          </a:solidFill>
          <a:latin typeface="+mn-lt"/>
        </a:defRPr>
      </a:lvl3pPr>
      <a:lvl4pPr marL="1477145" indent="-211021" algn="l" rtl="0" fontAlgn="base">
        <a:spcBef>
          <a:spcPct val="20000"/>
        </a:spcBef>
        <a:spcAft>
          <a:spcPct val="0"/>
        </a:spcAft>
        <a:buChar char="–"/>
        <a:defRPr sz="1846">
          <a:solidFill>
            <a:schemeClr val="tx1"/>
          </a:solidFill>
          <a:latin typeface="+mn-lt"/>
        </a:defRPr>
      </a:lvl4pPr>
      <a:lvl5pPr marL="1899186" indent="-211021" algn="l" rtl="0" fontAlgn="base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52" y="1052164"/>
            <a:ext cx="2344620" cy="730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 flipH="1">
            <a:off x="-2" y="2701205"/>
            <a:ext cx="2694897" cy="141945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962782" fontAlgn="base">
              <a:spcBef>
                <a:spcPct val="0"/>
              </a:spcBef>
              <a:spcAft>
                <a:spcPct val="0"/>
              </a:spcAft>
            </a:pPr>
            <a:endParaRPr lang="ru-RU" sz="2215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323528" y="4437112"/>
            <a:ext cx="400929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dirty="0"/>
              <a:t>Выполнила:</a:t>
            </a:r>
          </a:p>
          <a:p>
            <a:r>
              <a:rPr lang="ru-RU" sz="2000" dirty="0"/>
              <a:t>Сиразетдинова Э.Т.</a:t>
            </a:r>
          </a:p>
          <a:p>
            <a:r>
              <a:rPr lang="ru-RU" sz="2000" dirty="0"/>
              <a:t>аспирант группы ПУ_311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798670" y="2910155"/>
            <a:ext cx="6006581" cy="100155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2954" b="1" dirty="0" smtClean="0">
                <a:ln/>
                <a:solidFill>
                  <a:srgbClr val="83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научной деятельности</a:t>
            </a: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2954" b="1" dirty="0" err="1" smtClean="0">
                <a:ln/>
                <a:solidFill>
                  <a:srgbClr val="83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Побегайло</a:t>
            </a:r>
            <a:r>
              <a:rPr lang="ru-RU" sz="2954" b="1" dirty="0" smtClean="0">
                <a:ln/>
                <a:solidFill>
                  <a:srgbClr val="83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Эдуарда Филипповича</a:t>
            </a:r>
            <a:endParaRPr lang="ru-RU" sz="2215" b="1" dirty="0">
              <a:ln/>
              <a:solidFill>
                <a:srgbClr val="83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05466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352" y="819652"/>
            <a:ext cx="3888432" cy="187220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830000"/>
                </a:solidFill>
                <a:latin typeface="Bahnschrift SemiCondensed" panose="020B0502040204020203" pitchFamily="34" charset="0"/>
              </a:rPr>
              <a:t>Эдуард Филиппович </a:t>
            </a:r>
            <a:r>
              <a:rPr lang="ru-RU" dirty="0" err="1" smtClean="0">
                <a:solidFill>
                  <a:srgbClr val="830000"/>
                </a:solidFill>
                <a:latin typeface="Bahnschrift SemiCondensed" panose="020B0502040204020203" pitchFamily="34" charset="0"/>
              </a:rPr>
              <a:t>Побегайло</a:t>
            </a:r>
            <a:endParaRPr lang="ru-RU" dirty="0">
              <a:solidFill>
                <a:srgbClr val="83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99992" y="819652"/>
            <a:ext cx="4460032" cy="5705692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830000"/>
                </a:solidFill>
              </a:rPr>
              <a:t> Доктор </a:t>
            </a:r>
            <a:r>
              <a:rPr lang="ru-RU" sz="2400" dirty="0" smtClean="0">
                <a:solidFill>
                  <a:srgbClr val="830000"/>
                </a:solidFill>
                <a:latin typeface="Georgia" panose="02040502050405020303" pitchFamily="18" charset="0"/>
              </a:rPr>
              <a:t>юридических</a:t>
            </a:r>
            <a:r>
              <a:rPr lang="ru-RU" sz="2400" dirty="0" smtClean="0">
                <a:solidFill>
                  <a:srgbClr val="830000"/>
                </a:solidFill>
              </a:rPr>
              <a:t> наук</a:t>
            </a:r>
          </a:p>
          <a:p>
            <a:pPr>
              <a:buFont typeface="Wingdings" pitchFamily="2" charset="2"/>
              <a:buChar char="q"/>
            </a:pPr>
            <a:endParaRPr lang="ru-RU" sz="2400" dirty="0" smtClean="0">
              <a:solidFill>
                <a:srgbClr val="830000"/>
              </a:solidFill>
            </a:endParaRPr>
          </a:p>
          <a:p>
            <a:pPr algn="ctr"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830000"/>
                </a:solidFill>
              </a:rPr>
              <a:t> Профессор</a:t>
            </a:r>
            <a:endParaRPr lang="ru-RU" sz="2400" dirty="0" smtClean="0">
              <a:solidFill>
                <a:srgbClr val="830000"/>
              </a:solidFill>
            </a:endParaRPr>
          </a:p>
          <a:p>
            <a:endParaRPr lang="ru-RU" sz="2400" dirty="0" smtClean="0">
              <a:solidFill>
                <a:srgbClr val="830000"/>
              </a:solidFill>
            </a:endParaRPr>
          </a:p>
          <a:p>
            <a:pPr algn="ctr"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830000"/>
                </a:solidFill>
              </a:rPr>
              <a:t> Заслуженный </a:t>
            </a:r>
            <a:r>
              <a:rPr lang="ru-RU" sz="2400" dirty="0" smtClean="0">
                <a:solidFill>
                  <a:srgbClr val="830000"/>
                </a:solidFill>
              </a:rPr>
              <a:t>деятель науки Российской Федерации</a:t>
            </a:r>
          </a:p>
          <a:p>
            <a:pPr>
              <a:buFont typeface="Wingdings" pitchFamily="2" charset="2"/>
              <a:buChar char="q"/>
            </a:pPr>
            <a:endParaRPr lang="ru-RU" sz="2400" dirty="0" smtClean="0">
              <a:solidFill>
                <a:srgbClr val="830000"/>
              </a:solidFill>
            </a:endParaRPr>
          </a:p>
          <a:p>
            <a:pPr algn="ctr"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830000"/>
                </a:solidFill>
              </a:rPr>
              <a:t> Государственный </a:t>
            </a:r>
            <a:r>
              <a:rPr lang="ru-RU" sz="2400" dirty="0" smtClean="0">
                <a:solidFill>
                  <a:srgbClr val="830000"/>
                </a:solidFill>
              </a:rPr>
              <a:t>советник юстиции 3-го класса</a:t>
            </a:r>
          </a:p>
          <a:p>
            <a:pPr>
              <a:buFont typeface="Wingdings" pitchFamily="2" charset="2"/>
              <a:buChar char="q"/>
            </a:pPr>
            <a:endParaRPr lang="ru-RU" sz="2400" dirty="0" smtClean="0">
              <a:solidFill>
                <a:srgbClr val="830000"/>
              </a:solidFill>
            </a:endParaRPr>
          </a:p>
          <a:p>
            <a:pPr algn="ctr"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830000"/>
                </a:solidFill>
              </a:rPr>
              <a:t> Автор </a:t>
            </a:r>
            <a:r>
              <a:rPr lang="ru-RU" sz="2400" dirty="0" smtClean="0">
                <a:solidFill>
                  <a:srgbClr val="830000"/>
                </a:solidFill>
              </a:rPr>
              <a:t>множества научных работ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  <p:pic>
        <p:nvPicPr>
          <p:cNvPr id="1026" name="Picture 2" descr="2-3 марта в г. Санкт-Петербурге прошла конференция «Проблемы уголовной политики и системности уголовного законодательства»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715344"/>
            <a:ext cx="3048000" cy="3810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" y="463137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3289" y="884711"/>
            <a:ext cx="5452727" cy="1087760"/>
          </a:xfrm>
        </p:spPr>
        <p:txBody>
          <a:bodyPr/>
          <a:lstStyle/>
          <a:p>
            <a:pPr algn="ctr"/>
            <a:r>
              <a:rPr lang="ru-RU" sz="4400" dirty="0" err="1" smtClean="0">
                <a:solidFill>
                  <a:srgbClr val="830000"/>
                </a:solidFill>
                <a:latin typeface="Trebuchet MS" panose="020B0603020202020204" pitchFamily="34" charset="0"/>
              </a:rPr>
              <a:t>Побегайло</a:t>
            </a:r>
            <a:r>
              <a:rPr lang="ru-RU" sz="4400" dirty="0" smtClean="0">
                <a:solidFill>
                  <a:srgbClr val="830000"/>
                </a:solidFill>
                <a:latin typeface="Trebuchet MS" panose="020B0603020202020204" pitchFamily="34" charset="0"/>
              </a:rPr>
              <a:t> Э.Ф.</a:t>
            </a:r>
            <a:endParaRPr lang="ru-RU" sz="4400" dirty="0">
              <a:solidFill>
                <a:srgbClr val="83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772816"/>
            <a:ext cx="7772400" cy="4680520"/>
          </a:xfrm>
        </p:spPr>
        <p:txBody>
          <a:bodyPr>
            <a:noAutofit/>
          </a:bodyPr>
          <a:lstStyle/>
          <a:p>
            <a:pPr algn="ctr"/>
            <a:r>
              <a:rPr lang="ru-RU" sz="2400" u="sng" dirty="0" smtClean="0"/>
              <a:t>Сфера научных интересов: </a:t>
            </a:r>
            <a:r>
              <a:rPr lang="ru-RU" sz="2400" dirty="0" smtClean="0"/>
              <a:t>актуальные проблемы уголовного права и криминологии, уголовный процесс, правовая психология, уголовная политика.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В 1964 г. защитил </a:t>
            </a:r>
            <a:r>
              <a:rPr lang="ru-RU" sz="2400" u="sng" dirty="0" smtClean="0"/>
              <a:t>кандидатскую диссертацию </a:t>
            </a:r>
            <a:r>
              <a:rPr lang="ru-RU" sz="2400" dirty="0" smtClean="0"/>
              <a:t>на тему </a:t>
            </a:r>
            <a:r>
              <a:rPr lang="ru-RU" sz="2400" b="1" dirty="0" smtClean="0"/>
              <a:t>«Уголовно-правовая борьба с умышленными убийствами».</a:t>
            </a:r>
          </a:p>
          <a:p>
            <a:pPr algn="ctr"/>
            <a:r>
              <a:rPr lang="ru-RU" sz="2400" dirty="0" smtClean="0"/>
              <a:t>В 1988 г. защитил </a:t>
            </a:r>
            <a:r>
              <a:rPr lang="ru-RU" sz="2400" u="sng" dirty="0" smtClean="0"/>
              <a:t>докторскую диссертацию </a:t>
            </a:r>
            <a:r>
              <a:rPr lang="ru-RU" sz="2400" dirty="0" smtClean="0"/>
              <a:t>на тему </a:t>
            </a:r>
            <a:r>
              <a:rPr lang="ru-RU" sz="2400" b="1" dirty="0" smtClean="0"/>
              <a:t>«Борьба с тяжкими насильственными преступлениями и роль органов внутренних дел в ее осуществлении (криминологический и уголовно-правовой аспекты)».</a:t>
            </a:r>
            <a:endParaRPr lang="ru-RU" sz="2400" b="1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" y="463137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 descr="http://crimas.ru/wp-content/uploads/2022/02/DSC0724-1024x682.jpg"/>
          <p:cNvPicPr>
            <a:picLocks noChangeAspect="1" noChangeArrowheads="1"/>
          </p:cNvPicPr>
          <p:nvPr/>
        </p:nvPicPr>
        <p:blipFill>
          <a:blip r:embed="rId2" cstate="print"/>
          <a:srcRect l="23542" t="3213" r="6904"/>
          <a:stretch>
            <a:fillRect/>
          </a:stretch>
        </p:blipFill>
        <p:spPr bwMode="auto">
          <a:xfrm>
            <a:off x="107504" y="1556792"/>
            <a:ext cx="4680520" cy="4337780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88024" y="620688"/>
            <a:ext cx="4248472" cy="5616624"/>
          </a:xfrm>
        </p:spPr>
        <p:txBody>
          <a:bodyPr>
            <a:noAutofit/>
          </a:bodyPr>
          <a:lstStyle/>
          <a:p>
            <a:pPr algn="ctr"/>
            <a:r>
              <a:rPr lang="ru-RU" sz="2400" dirty="0" err="1" smtClean="0"/>
              <a:t>Побегайло</a:t>
            </a:r>
            <a:r>
              <a:rPr lang="ru-RU" sz="2400" dirty="0" smtClean="0"/>
              <a:t> Э.Ф. внес значительный вклад </a:t>
            </a:r>
            <a:br>
              <a:rPr lang="ru-RU" sz="2400" dirty="0" smtClean="0"/>
            </a:br>
            <a:r>
              <a:rPr lang="ru-RU" sz="2400" dirty="0" smtClean="0"/>
              <a:t>в разработку </a:t>
            </a:r>
            <a:r>
              <a:rPr lang="ru-RU" sz="2400" u="sng" dirty="0" smtClean="0"/>
              <a:t>проблем уголовной политики, борьбы с насильственными преступлениями, научной обоснованности уголовного законотворчества</a:t>
            </a:r>
            <a:r>
              <a:rPr lang="ru-RU" sz="2400" dirty="0" smtClean="0"/>
              <a:t>.</a:t>
            </a:r>
          </a:p>
          <a:p>
            <a:pPr algn="ctr"/>
            <a:r>
              <a:rPr lang="ru-RU" sz="2400" dirty="0" smtClean="0"/>
              <a:t>С его именем тесно связано развитие отечественной </a:t>
            </a:r>
            <a:r>
              <a:rPr lang="ru-RU" sz="2400" u="sng" dirty="0" err="1" smtClean="0"/>
              <a:t>вайолентологии</a:t>
            </a:r>
            <a:r>
              <a:rPr lang="ru-RU" sz="2400" dirty="0" smtClean="0"/>
              <a:t>. В качестве члена рабочей группы принимал активное участие в разработке проекта </a:t>
            </a:r>
            <a:r>
              <a:rPr lang="ru-RU" sz="2400" u="sng" dirty="0" smtClean="0"/>
              <a:t>Уголовного кодекса РФ.</a:t>
            </a:r>
            <a:endParaRPr lang="ru-RU" sz="2400" u="sng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" y="463137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6112" y="279864"/>
            <a:ext cx="6659017" cy="1209694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830000"/>
                </a:solidFill>
                <a:latin typeface="Trebuchet MS" panose="020B0603020202020204" pitchFamily="34" charset="0"/>
              </a:rPr>
              <a:t>Наиболее значимые научные работы </a:t>
            </a:r>
            <a:r>
              <a:rPr lang="ru-RU" sz="3200" dirty="0" err="1" smtClean="0">
                <a:solidFill>
                  <a:srgbClr val="830000"/>
                </a:solidFill>
                <a:latin typeface="Trebuchet MS" panose="020B0603020202020204" pitchFamily="34" charset="0"/>
              </a:rPr>
              <a:t>Побегайло</a:t>
            </a:r>
            <a:r>
              <a:rPr lang="ru-RU" sz="3200" dirty="0" smtClean="0">
                <a:solidFill>
                  <a:srgbClr val="830000"/>
                </a:solidFill>
                <a:latin typeface="Trebuchet MS" panose="020B0603020202020204" pitchFamily="34" charset="0"/>
              </a:rPr>
              <a:t> Э.Ф.:</a:t>
            </a:r>
            <a:endParaRPr lang="ru-RU" sz="3200" dirty="0">
              <a:solidFill>
                <a:srgbClr val="83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5" y="1306286"/>
            <a:ext cx="8029553" cy="529106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«Умышленные убийства и борьба с ними» (1965)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«Криминологическая характеристика лиц, совершивших тяжкие насильственные преступления» (1976);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«Основные тенденции преступности в  СССР: 1971–1976» </a:t>
            </a:r>
            <a:br>
              <a:rPr lang="ru-RU" dirty="0" smtClean="0"/>
            </a:br>
            <a:r>
              <a:rPr lang="ru-RU" dirty="0" smtClean="0"/>
              <a:t>(1979);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«Деятельность органов внутренних дел по борьбе с тяжкими насильственными преступлениями» (1985);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«Пути совершенствования деятельности органов внутренних дел по борьбе с тяжкими насильственными преступлениями» </a:t>
            </a:r>
            <a:br>
              <a:rPr lang="ru-RU" dirty="0" smtClean="0"/>
            </a:br>
            <a:r>
              <a:rPr lang="ru-RU" dirty="0" smtClean="0"/>
              <a:t>(1986);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«Необходимая оборона и задержание преступника в деятельности органов внутренних дел» (1987);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«Борьба с тяжкими насильственными преступлениями и роль органов внутренних дел в ее осуществлении» </a:t>
            </a:r>
            <a:br>
              <a:rPr lang="ru-RU" dirty="0" smtClean="0"/>
            </a:br>
            <a:r>
              <a:rPr lang="ru-RU" dirty="0" smtClean="0"/>
              <a:t>(1988);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«Тенденции современной преступности и совершенствование уголовно-правовой борьбы с нею» (1990).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" y="463137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588" y="1124744"/>
            <a:ext cx="8568951" cy="515534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rebuchet MS" panose="020B0603020202020204" pitchFamily="34" charset="0"/>
              </a:rPr>
              <a:t>В своих трудах </a:t>
            </a:r>
            <a:r>
              <a:rPr lang="ru-RU" sz="2800" dirty="0" err="1" smtClean="0">
                <a:latin typeface="Trebuchet MS" panose="020B0603020202020204" pitchFamily="34" charset="0"/>
              </a:rPr>
              <a:t>Побегайло</a:t>
            </a:r>
            <a:r>
              <a:rPr lang="ru-RU" sz="2800" dirty="0" smtClean="0">
                <a:latin typeface="Trebuchet MS" panose="020B0603020202020204" pitchFamily="34" charset="0"/>
              </a:rPr>
              <a:t> Э.Ф. использовал метод конкретно-социологических исследований, обосновал </a:t>
            </a:r>
            <a:r>
              <a:rPr lang="ru-RU" sz="2800" dirty="0" smtClean="0">
                <a:latin typeface="Trebuchet MS" panose="020B0603020202020204" pitchFamily="34" charset="0"/>
              </a:rPr>
              <a:t> новую </a:t>
            </a:r>
            <a:r>
              <a:rPr lang="ru-RU" sz="2800" dirty="0" smtClean="0">
                <a:latin typeface="Trebuchet MS" panose="020B0603020202020204" pitchFamily="34" charset="0"/>
              </a:rPr>
              <a:t>концепцию уголовной политики в сфере борьбы </a:t>
            </a:r>
            <a:r>
              <a:rPr lang="ru-RU" sz="2800" dirty="0" smtClean="0">
                <a:latin typeface="Trebuchet MS" panose="020B0603020202020204" pitchFamily="34" charset="0"/>
              </a:rPr>
              <a:t>с </a:t>
            </a:r>
            <a:r>
              <a:rPr lang="ru-RU" sz="2800" dirty="0" smtClean="0">
                <a:latin typeface="Trebuchet MS" panose="020B0603020202020204" pitchFamily="34" charset="0"/>
              </a:rPr>
              <a:t>насильственной преступностью, разрабатывал проблемы уголовно-правового предупреждения </a:t>
            </a:r>
            <a:r>
              <a:rPr lang="ru-RU" sz="2800" dirty="0" smtClean="0">
                <a:latin typeface="Trebuchet MS" panose="020B0603020202020204" pitchFamily="34" charset="0"/>
              </a:rPr>
              <a:t>насильственных </a:t>
            </a:r>
            <a:r>
              <a:rPr lang="ru-RU" sz="2800" dirty="0" smtClean="0">
                <a:latin typeface="Trebuchet MS" panose="020B0603020202020204" pitchFamily="34" charset="0"/>
              </a:rPr>
              <a:t>преступлений.</a:t>
            </a:r>
          </a:p>
          <a:p>
            <a:pPr algn="ctr"/>
            <a:endParaRPr lang="ru-RU" sz="2800" dirty="0" smtClean="0">
              <a:latin typeface="Trebuchet MS" panose="020B0603020202020204" pitchFamily="34" charset="0"/>
            </a:endParaRPr>
          </a:p>
          <a:p>
            <a:pPr algn="ctr"/>
            <a:r>
              <a:rPr lang="ru-RU" sz="2800" dirty="0" smtClean="0">
                <a:latin typeface="Trebuchet MS" panose="020B0603020202020204" pitchFamily="34" charset="0"/>
              </a:rPr>
              <a:t>Кроме </a:t>
            </a:r>
            <a:r>
              <a:rPr lang="ru-RU" sz="2800" dirty="0" smtClean="0">
                <a:latin typeface="Trebuchet MS" panose="020B0603020202020204" pitchFamily="34" charset="0"/>
              </a:rPr>
              <a:t>того, </a:t>
            </a:r>
            <a:r>
              <a:rPr lang="ru-RU" sz="2800" dirty="0" err="1" smtClean="0">
                <a:latin typeface="Trebuchet MS" panose="020B0603020202020204" pitchFamily="34" charset="0"/>
              </a:rPr>
              <a:t>Побегайло</a:t>
            </a:r>
            <a:r>
              <a:rPr lang="ru-RU" sz="2800" dirty="0" smtClean="0">
                <a:latin typeface="Trebuchet MS" panose="020B0603020202020204" pitchFamily="34" charset="0"/>
              </a:rPr>
              <a:t> Э.Ф. принимал </a:t>
            </a:r>
            <a:r>
              <a:rPr lang="ru-RU" sz="2800" dirty="0" smtClean="0">
                <a:latin typeface="Trebuchet MS" panose="020B0603020202020204" pitchFamily="34" charset="0"/>
              </a:rPr>
              <a:t>участие</a:t>
            </a:r>
            <a:br>
              <a:rPr lang="ru-RU" sz="2800" dirty="0" smtClean="0">
                <a:latin typeface="Trebuchet MS" panose="020B0603020202020204" pitchFamily="34" charset="0"/>
              </a:rPr>
            </a:br>
            <a:r>
              <a:rPr lang="ru-RU" sz="2800" dirty="0" smtClean="0">
                <a:latin typeface="Trebuchet MS" panose="020B0603020202020204" pitchFamily="34" charset="0"/>
              </a:rPr>
              <a:t>в </a:t>
            </a:r>
            <a:r>
              <a:rPr lang="ru-RU" sz="2800" dirty="0" smtClean="0">
                <a:latin typeface="Trebuchet MS" panose="020B0603020202020204" pitchFamily="34" charset="0"/>
              </a:rPr>
              <a:t>подготовке ряда учебников по криминологии, уголовному праву и уголовному процессу </a:t>
            </a:r>
            <a:r>
              <a:rPr lang="ru-RU" sz="2800" dirty="0" smtClean="0">
                <a:latin typeface="Trebuchet MS" panose="020B0603020202020204" pitchFamily="34" charset="0"/>
              </a:rPr>
              <a:t/>
            </a:r>
            <a:br>
              <a:rPr lang="ru-RU" sz="2800" dirty="0" smtClean="0">
                <a:latin typeface="Trebuchet MS" panose="020B0603020202020204" pitchFamily="34" charset="0"/>
              </a:rPr>
            </a:br>
            <a:r>
              <a:rPr lang="ru-RU" sz="2800" dirty="0" smtClean="0">
                <a:latin typeface="Trebuchet MS" panose="020B0603020202020204" pitchFamily="34" charset="0"/>
              </a:rPr>
              <a:t>в </a:t>
            </a:r>
            <a:r>
              <a:rPr lang="ru-RU" sz="2800" dirty="0" smtClean="0">
                <a:latin typeface="Trebuchet MS" panose="020B0603020202020204" pitchFamily="34" charset="0"/>
              </a:rPr>
              <a:t>качестве </a:t>
            </a:r>
            <a:r>
              <a:rPr lang="ru-RU" sz="2800" dirty="0" smtClean="0">
                <a:latin typeface="Trebuchet MS" panose="020B0603020202020204" pitchFamily="34" charset="0"/>
              </a:rPr>
              <a:t>соавтора.</a:t>
            </a:r>
            <a:endParaRPr lang="ru-RU" sz="2800" dirty="0">
              <a:latin typeface="Trebuchet MS" panose="020B0603020202020204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" y="463137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755576" y="260649"/>
            <a:ext cx="7776864" cy="6540232"/>
          </a:xfrm>
          <a:prstGeom prst="horizontalScroll">
            <a:avLst/>
          </a:prstGeom>
          <a:solidFill>
            <a:srgbClr val="83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83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/>
          <a:srcRect l="3207" t="40043" r="53595" b="15562"/>
          <a:stretch/>
        </p:blipFill>
        <p:spPr>
          <a:xfrm>
            <a:off x="1835695" y="1306286"/>
            <a:ext cx="6488435" cy="4426970"/>
          </a:xfrm>
          <a:prstGeom prst="rect">
            <a:avLst/>
          </a:prstGeom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" y="463137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060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38119" cy="3824064"/>
          </a:xfrm>
        </p:spPr>
        <p:txBody>
          <a:bodyPr/>
          <a:lstStyle/>
          <a:p>
            <a:pPr algn="ctr"/>
            <a:r>
              <a:rPr lang="ru-RU" sz="8000" dirty="0" smtClean="0">
                <a:solidFill>
                  <a:srgbClr val="830000"/>
                </a:solidFill>
                <a:latin typeface="Trebuchet MS" panose="020B0603020202020204" pitchFamily="34" charset="0"/>
              </a:rPr>
              <a:t>Спасибо </a:t>
            </a:r>
            <a:br>
              <a:rPr lang="ru-RU" sz="8000" dirty="0" smtClean="0">
                <a:solidFill>
                  <a:srgbClr val="830000"/>
                </a:solidFill>
                <a:latin typeface="Trebuchet MS" panose="020B0603020202020204" pitchFamily="34" charset="0"/>
              </a:rPr>
            </a:br>
            <a:r>
              <a:rPr lang="ru-RU" sz="8000" dirty="0" smtClean="0">
                <a:solidFill>
                  <a:srgbClr val="830000"/>
                </a:solidFill>
                <a:latin typeface="Trebuchet MS" panose="020B0603020202020204" pitchFamily="34" charset="0"/>
              </a:rPr>
              <a:t>за внимание!</a:t>
            </a:r>
            <a:endParaRPr lang="ru-RU" sz="8000" dirty="0">
              <a:solidFill>
                <a:srgbClr val="83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" y="463137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54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227</TotalTime>
  <Words>194</Words>
  <Application>Microsoft Office PowerPoint</Application>
  <PresentationFormat>Экран (4:3)</PresentationFormat>
  <Paragraphs>36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Bahnschrift SemiCondensed</vt:lpstr>
      <vt:lpstr>Calibri</vt:lpstr>
      <vt:lpstr>Georgia</vt:lpstr>
      <vt:lpstr>Times New Roman</vt:lpstr>
      <vt:lpstr>Trebuchet MS</vt:lpstr>
      <vt:lpstr>Wingdings</vt:lpstr>
      <vt:lpstr>Оформление по умолчанию</vt:lpstr>
      <vt:lpstr>Презентация PowerPoint</vt:lpstr>
      <vt:lpstr>Эдуард Филиппович Побегайло</vt:lpstr>
      <vt:lpstr>Побегайло Э.Ф.</vt:lpstr>
      <vt:lpstr>Презентация PowerPoint</vt:lpstr>
      <vt:lpstr>Наиболее значимые научные работы Побегайло Э.Ф.:</vt:lpstr>
      <vt:lpstr>Презентация PowerPoint</vt:lpstr>
      <vt:lpstr>Презентация PowerPoint</vt:lpstr>
      <vt:lpstr>Спасибо 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научной деятельности  Побегайло Э.Ф.</dc:title>
  <dc:creator>Сиразетдинова Эльвира Тимуровна</dc:creator>
  <cp:lastModifiedBy>Пользователь</cp:lastModifiedBy>
  <cp:revision>25</cp:revision>
  <dcterms:created xsi:type="dcterms:W3CDTF">2022-11-16T11:29:37Z</dcterms:created>
  <dcterms:modified xsi:type="dcterms:W3CDTF">2022-11-23T18:44:51Z</dcterms:modified>
</cp:coreProperties>
</file>