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4" r:id="rId5"/>
    <p:sldId id="265" r:id="rId6"/>
    <p:sldId id="258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6400800" cy="719336"/>
          </a:xfrm>
        </p:spPr>
        <p:txBody>
          <a:bodyPr/>
          <a:lstStyle/>
          <a:p>
            <a:pPr algn="ctr"/>
            <a:r>
              <a:rPr lang="ru-RU" sz="3600" dirty="0" smtClean="0"/>
              <a:t>Валерий Григорьевич Беляев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412776"/>
            <a:ext cx="6400800" cy="762000"/>
          </a:xfrm>
        </p:spPr>
        <p:txBody>
          <a:bodyPr/>
          <a:lstStyle/>
          <a:p>
            <a:pPr algn="ctr"/>
            <a:r>
              <a:rPr lang="ru-RU" i="0" dirty="0">
                <a:solidFill>
                  <a:srgbClr val="333333"/>
                </a:solidFill>
                <a:latin typeface="Arial Narrow"/>
              </a:rPr>
              <a:t>12 марта 1935 </a:t>
            </a:r>
            <a:r>
              <a:rPr lang="ru-RU" i="0" dirty="0" smtClean="0">
                <a:solidFill>
                  <a:srgbClr val="333333"/>
                </a:solidFill>
                <a:latin typeface="Arial Narrow"/>
              </a:rPr>
              <a:t>– 11 февраля 2022</a:t>
            </a:r>
            <a:endParaRPr lang="ru-RU" dirty="0"/>
          </a:p>
        </p:txBody>
      </p:sp>
      <p:pic>
        <p:nvPicPr>
          <p:cNvPr id="4" name="Picture 2" descr="C:\Users\Артем\Desktop\RANKHiG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4855250" cy="296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7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781800" cy="952128"/>
          </a:xfrm>
        </p:spPr>
        <p:txBody>
          <a:bodyPr/>
          <a:lstStyle/>
          <a:p>
            <a:pPr algn="ctr"/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456" y="1340768"/>
            <a:ext cx="6192688" cy="4032448"/>
          </a:xfrm>
        </p:spPr>
        <p:txBody>
          <a:bodyPr>
            <a:noAutofit/>
          </a:bodyPr>
          <a:lstStyle/>
          <a:p>
            <a:r>
              <a:rPr lang="ru-RU" sz="2000" dirty="0"/>
              <a:t>Беляев Валерий Григорьевич родился 12 марта 1935 </a:t>
            </a:r>
            <a:r>
              <a:rPr lang="ru-RU" sz="2000" dirty="0" smtClean="0"/>
              <a:t>года в </a:t>
            </a:r>
            <a:r>
              <a:rPr lang="ru-RU" sz="2000" dirty="0" err="1" smtClean="0"/>
              <a:t>г.Фролово</a:t>
            </a:r>
            <a:r>
              <a:rPr lang="ru-RU" sz="2000" dirty="0" smtClean="0"/>
              <a:t> </a:t>
            </a:r>
            <a:r>
              <a:rPr lang="ru-RU" sz="2000" dirty="0"/>
              <a:t>Сталинградской (Волгоградской) области, окончил с отличием Ростовский государственный университет.</a:t>
            </a:r>
          </a:p>
          <a:p>
            <a:r>
              <a:rPr lang="ru-RU" sz="2000" dirty="0" smtClean="0"/>
              <a:t>До </a:t>
            </a:r>
            <a:r>
              <a:rPr lang="ru-RU" sz="2000" dirty="0"/>
              <a:t>1973 </a:t>
            </a:r>
            <a:r>
              <a:rPr lang="ru-RU" sz="2000" dirty="0" smtClean="0"/>
              <a:t>года преподавал </a:t>
            </a:r>
            <a:r>
              <a:rPr lang="ru-RU" sz="2000" dirty="0"/>
              <a:t>на кафедре уголовного права и процесса РГУ.</a:t>
            </a:r>
          </a:p>
          <a:p>
            <a:r>
              <a:rPr lang="ru-RU" sz="2000" dirty="0" smtClean="0"/>
              <a:t>С </a:t>
            </a:r>
            <a:r>
              <a:rPr lang="ru-RU" sz="2000" dirty="0"/>
              <a:t>1973 по 1996 год был начальником кафедры уголовного права Высшей следственной школы МВД СССР (ныне – Волгоградская академия МВД России).</a:t>
            </a:r>
          </a:p>
          <a:p>
            <a:r>
              <a:rPr lang="ru-RU" sz="2000" dirty="0" smtClean="0"/>
              <a:t>С </a:t>
            </a:r>
            <a:r>
              <a:rPr lang="ru-RU" sz="2000" dirty="0"/>
              <a:t>мая 1996 </a:t>
            </a:r>
            <a:r>
              <a:rPr lang="ru-RU" sz="2000" dirty="0" smtClean="0"/>
              <a:t>года был </a:t>
            </a:r>
            <a:r>
              <a:rPr lang="ru-RU" sz="2000" dirty="0"/>
              <a:t>заведующим кафедрой уголовно-правовых дисциплин Волгоградской академии государственной службы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0" name="Picture 2" descr="C:\Users\Артем\Desktop\RANKHiG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61" y="4293096"/>
            <a:ext cx="2503362" cy="152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ртем\Desktop\skrinshot-31-05-2021-1936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40768"/>
            <a:ext cx="1880047" cy="214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4242048" cy="5767536"/>
          </a:xfrm>
        </p:spPr>
        <p:txBody>
          <a:bodyPr>
            <a:normAutofit fontScale="92500"/>
          </a:bodyPr>
          <a:lstStyle/>
          <a:p>
            <a:r>
              <a:rPr lang="ru-RU" sz="2600" dirty="0"/>
              <a:t>Беляев В.Г. награжден нагрудным знаком Минвуза СССР «За отличные успехи в работе»; медалями «Ветеран труда», «За безупречную службу» трех степеней, «200 лет МВД», а также венгерским орденом «За службу Родине» золотой степени, монгольской медалью «60 лет народной революции» и почетным знаком Следственной полиции Перу.</a:t>
            </a:r>
          </a:p>
          <a:p>
            <a:endParaRPr lang="ru-RU" dirty="0"/>
          </a:p>
        </p:txBody>
      </p:sp>
      <p:pic>
        <p:nvPicPr>
          <p:cNvPr id="3074" name="Picture 2" descr="C:\Users\Артем\Desktop\RANKHiG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3211638" cy="19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 b="58244"/>
          <a:stretch/>
        </p:blipFill>
        <p:spPr bwMode="auto">
          <a:xfrm>
            <a:off x="6207702" y="980728"/>
            <a:ext cx="1956457" cy="203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3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4242048" cy="5767536"/>
          </a:xfrm>
        </p:spPr>
        <p:txBody>
          <a:bodyPr>
            <a:normAutofit fontScale="92500"/>
          </a:bodyPr>
          <a:lstStyle/>
          <a:p>
            <a:r>
              <a:rPr lang="ru-RU" sz="2600" dirty="0" smtClean="0"/>
              <a:t>7 </a:t>
            </a:r>
            <a:r>
              <a:rPr lang="ru-RU" sz="2600" dirty="0"/>
              <a:t>июня 2003 г. Международным аттестационным Советом Международной Федерации по правам человека при ООН и ЮНЕСКО и Европейской Ассоциации научных институтов «за выдающиеся заслуги в деле возрождения Отечества» награжден международным орденом Крылатого Льва. 21 июня 2004 г. ему присвоен академический ранг профессора юриспруденции.</a:t>
            </a:r>
          </a:p>
          <a:p>
            <a:endParaRPr lang="ru-RU" dirty="0"/>
          </a:p>
        </p:txBody>
      </p:sp>
      <p:pic>
        <p:nvPicPr>
          <p:cNvPr id="3074" name="Picture 2" descr="C:\Users\Артем\Desktop\RANKHiG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3211638" cy="19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 b="58244"/>
          <a:stretch/>
        </p:blipFill>
        <p:spPr bwMode="auto">
          <a:xfrm>
            <a:off x="6084168" y="1124744"/>
            <a:ext cx="1956457" cy="203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7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4242048" cy="5767536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С 1967 г. В.Г. Беляев был действительным членом Всесоюзного (ныне – Российского) Минералогического Общества.</a:t>
            </a:r>
          </a:p>
          <a:p>
            <a:r>
              <a:rPr lang="ru-RU" sz="2600" dirty="0" smtClean="0"/>
              <a:t>В 2010 году Федеральное ведомство почтовой связи США выпустило почтовую марку с профилем Валерия Григорьевича.</a:t>
            </a:r>
          </a:p>
          <a:p>
            <a:endParaRPr lang="ru-RU" dirty="0"/>
          </a:p>
        </p:txBody>
      </p:sp>
      <p:pic>
        <p:nvPicPr>
          <p:cNvPr id="3074" name="Picture 2" descr="C:\Users\Артем\Desktop\RANKHiG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3211638" cy="19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 b="58244"/>
          <a:stretch/>
        </p:blipFill>
        <p:spPr bwMode="auto">
          <a:xfrm>
            <a:off x="6084168" y="1124744"/>
            <a:ext cx="1956457" cy="203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5322168" cy="5829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Анализ ученой деятельности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4536504" cy="4896544"/>
          </a:xfrm>
        </p:spPr>
        <p:txBody>
          <a:bodyPr>
            <a:normAutofit/>
          </a:bodyPr>
          <a:lstStyle/>
          <a:p>
            <a:r>
              <a:rPr lang="ru-RU" dirty="0"/>
              <a:t>Основные научные интересы Валерия Григорьевича в последние годы – уголовная ответственность как особая разновидность конституционной ответственности личности </a:t>
            </a:r>
            <a:r>
              <a:rPr lang="ru-RU" dirty="0" smtClean="0"/>
              <a:t>перед  государством </a:t>
            </a:r>
            <a:r>
              <a:rPr lang="ru-RU" dirty="0"/>
              <a:t>и государства перед личностью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Всего </a:t>
            </a:r>
            <a:r>
              <a:rPr lang="ru-RU" dirty="0"/>
              <a:t>им опубликовано более 200 работ, и в </a:t>
            </a:r>
            <a:r>
              <a:rPr lang="ru-RU" dirty="0" smtClean="0"/>
              <a:t>их числе </a:t>
            </a:r>
            <a:r>
              <a:rPr lang="ru-RU" dirty="0"/>
              <a:t>нет ни одной формальной. </a:t>
            </a:r>
          </a:p>
          <a:p>
            <a:endParaRPr lang="ru-RU" dirty="0"/>
          </a:p>
        </p:txBody>
      </p:sp>
      <p:pic>
        <p:nvPicPr>
          <p:cNvPr id="4" name="Picture 2" descr="C:\Users\Артем\Desktop\RANKHiG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3211638" cy="19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 b="58244"/>
          <a:stretch/>
        </p:blipFill>
        <p:spPr bwMode="auto">
          <a:xfrm>
            <a:off x="6300192" y="1556792"/>
            <a:ext cx="1956457" cy="203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1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781800" cy="1096144"/>
          </a:xfrm>
        </p:spPr>
        <p:txBody>
          <a:bodyPr/>
          <a:lstStyle/>
          <a:p>
            <a:pPr algn="ctr"/>
            <a:r>
              <a:rPr lang="ru-RU" dirty="0" smtClean="0"/>
              <a:t>Научные труды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«Уголовное право. Заметки доцента»</a:t>
            </a:r>
            <a:endParaRPr lang="ru-RU" dirty="0" smtClean="0"/>
          </a:p>
          <a:p>
            <a:r>
              <a:rPr lang="ru-RU" dirty="0"/>
              <a:t>«Применение уголовного </a:t>
            </a:r>
            <a:r>
              <a:rPr lang="ru-RU" dirty="0" smtClean="0"/>
              <a:t>закона: Учебное пособие»</a:t>
            </a:r>
            <a:endParaRPr lang="ru-RU" dirty="0"/>
          </a:p>
        </p:txBody>
      </p:sp>
      <p:pic>
        <p:nvPicPr>
          <p:cNvPr id="2050" name="Picture 2" descr="C:\Users\Артем\Desktop\67505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162614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ртем\Desktop\ugolovnoe_pravo_strategiya_razvitiya_v_xxi_vek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18222"/>
            <a:ext cx="3014122" cy="192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781800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543800" cy="1440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11 февраля 2022 года  </a:t>
            </a:r>
            <a:r>
              <a:rPr lang="ru-RU" dirty="0"/>
              <a:t>на 87-м году жизни </a:t>
            </a:r>
            <a:r>
              <a:rPr lang="ru-RU" dirty="0" smtClean="0"/>
              <a:t>Беляев В.Г. скончался. </a:t>
            </a:r>
            <a:r>
              <a:rPr lang="ru-RU" dirty="0"/>
              <a:t>Причиной смерти мэтра уголовного права стала продолжительная </a:t>
            </a:r>
            <a:r>
              <a:rPr lang="ru-RU" dirty="0" smtClean="0"/>
              <a:t>болезнь.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6" t="42501" r="51581" b="20937"/>
          <a:stretch/>
        </p:blipFill>
        <p:spPr bwMode="auto">
          <a:xfrm>
            <a:off x="6228184" y="2204864"/>
            <a:ext cx="2671152" cy="376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1160" y="2204864"/>
            <a:ext cx="4248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«Ушел </a:t>
            </a:r>
            <a:r>
              <a:rPr lang="ru-RU" sz="2800" dirty="0"/>
              <a:t>из жизни тот, кому не следовало уходить, ибо в нем нуждались многие и получали от его работ и общения с ним даже более того, на что </a:t>
            </a:r>
            <a:r>
              <a:rPr lang="ru-RU" sz="2800" dirty="0" smtClean="0"/>
              <a:t>надеялись» – А.И. </a:t>
            </a:r>
            <a:r>
              <a:rPr lang="ru-RU" sz="2800" dirty="0"/>
              <a:t>Бойко, </a:t>
            </a:r>
            <a:endParaRPr lang="ru-RU" sz="2800" dirty="0" smtClean="0"/>
          </a:p>
          <a:p>
            <a:r>
              <a:rPr lang="ru-RU" sz="2800" dirty="0" smtClean="0"/>
              <a:t>Н</a:t>
            </a:r>
            <a:r>
              <a:rPr lang="ru-RU" sz="2800" dirty="0"/>
              <a:t>. В. Артеменко, </a:t>
            </a:r>
            <a:endParaRPr lang="ru-RU" sz="2800" dirty="0" smtClean="0"/>
          </a:p>
          <a:p>
            <a:r>
              <a:rPr lang="ru-RU" sz="2800" dirty="0" smtClean="0"/>
              <a:t>Н</a:t>
            </a:r>
            <a:r>
              <a:rPr lang="ru-RU" sz="2800" dirty="0"/>
              <a:t>. Г. </a:t>
            </a:r>
            <a:r>
              <a:rPr lang="ru-RU" sz="2800" dirty="0" err="1" smtClean="0"/>
              <a:t>Шимбарева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9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130" y="548680"/>
            <a:ext cx="6781800" cy="160020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098" name="Picture 2" descr="C:\Users\Артем\Desktop\RANKHiG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92" y="2420888"/>
            <a:ext cx="57150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4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829</TotalTime>
  <Words>362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Валерий Григорьевич Беляев</vt:lpstr>
      <vt:lpstr>Биография</vt:lpstr>
      <vt:lpstr>Презентация PowerPoint</vt:lpstr>
      <vt:lpstr>Презентация PowerPoint</vt:lpstr>
      <vt:lpstr>Презентация PowerPoint</vt:lpstr>
      <vt:lpstr>Анализ ученой деятельности</vt:lpstr>
      <vt:lpstr>Научные труды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Валерий Григорьевич Беляев</dc:title>
  <dc:creator>МВД России</dc:creator>
  <cp:lastModifiedBy>Артем</cp:lastModifiedBy>
  <cp:revision>11</cp:revision>
  <dcterms:created xsi:type="dcterms:W3CDTF">2022-11-21T18:07:55Z</dcterms:created>
  <dcterms:modified xsi:type="dcterms:W3CDTF">2022-11-24T07:46:49Z</dcterms:modified>
</cp:coreProperties>
</file>